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41" d="100"/>
          <a:sy n="41" d="100"/>
        </p:scale>
        <p:origin x="72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11" Type="http://schemas.openxmlformats.org/officeDocument/2006/relationships/hyperlink" Target="https://www.cdc.gov/coronavirus/2019-ncov/community/schools-childcare/k-12-guidance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cloth-face-cover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prevent-getting-sick/mask-fit-and-filtratio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4343400" cy="415568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1</a:t>
            </a:r>
            <a:r>
              <a:rPr sz="3600" dirty="0">
                <a:solidFill>
                  <a:srgbClr val="FFFFFF"/>
                </a:solidFill>
              </a:rPr>
              <a:t>–</a:t>
            </a: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2</a:t>
            </a:r>
            <a:r>
              <a:rPr sz="3600" spc="-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Quarantine Guidance for COVID-19: Health, Safety and Instructional Plans</a:t>
            </a:r>
            <a:br>
              <a:rPr lang="en-US" sz="3600" spc="-5" dirty="0">
                <a:solidFill>
                  <a:srgbClr val="FFFFFF"/>
                </a:solidFill>
              </a:rPr>
            </a:br>
            <a:r>
              <a:rPr lang="en-US" sz="3600" spc="-5" dirty="0">
                <a:solidFill>
                  <a:srgbClr val="FFFFFF"/>
                </a:solidFill>
              </a:rPr>
              <a:t/>
            </a:r>
            <a:br>
              <a:rPr lang="en-US" sz="3600" spc="-5" dirty="0">
                <a:solidFill>
                  <a:srgbClr val="FFFFFF"/>
                </a:solidFill>
              </a:rPr>
            </a:br>
            <a:endParaRPr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81019"/>
              </p:ext>
            </p:extLst>
          </p:nvPr>
        </p:nvGraphicFramePr>
        <p:xfrm>
          <a:off x="152400" y="1335230"/>
          <a:ext cx="11811000" cy="4745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P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’t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eed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nated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been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l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o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s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e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t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sz="140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bout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w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ho</a:t>
                      </a:r>
                      <a:r>
                        <a:rPr sz="1400" spc="-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r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e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f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u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ll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y</a:t>
                      </a:r>
                      <a:r>
                        <a:rPr sz="1400" spc="-2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v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i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nated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400" u="sng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tested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ong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they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b="1" spc="0" dirty="0">
                          <a:latin typeface="Arial"/>
                          <a:cs typeface="Arial"/>
                        </a:rPr>
                        <a:t>e: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Pers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oth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ho h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en 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eed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n-US" sz="1400" b="1" i="1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What Counts as Close Contact?</a:t>
                      </a:r>
                      <a:endParaRPr lang="en-US" sz="1400" b="0" i="1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Close Contact through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Proximity and Duration of Exposure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Someone who was within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feet of an infected person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for a cumulative total of 15 minutes or more over a 24-hour period (for example, three individual 5-minute exposures for a total of 15 minutes). An infected person can spread SARS-CoV-2 starting from 2 days before they have any symptoms (or, for asymptomatic patients, 2 days before the positive specimen collection date), until they meet criteria for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discontinuing home isolation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Exception: In the K–12 indoor classroom setting, the close contact definition excludes students who were within 3 to 6 feet of an infected student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where both students were engaged in consistent and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use of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well-fitting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masks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; and other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1"/>
                        </a:rPr>
                        <a:t>K–12 school prevention strategies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(such as universal and correct mask use, physical distancing, increased ventilation) were in place in the K–12 school setting. </a:t>
                      </a:r>
                      <a:r>
                        <a:rPr lang="en-US" sz="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(CDC, July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i="1" u="none" strike="noStrike" cap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This exception does not apply to teachers, staff, or other adults in the indoor classroom setting.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sz="1400" i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collabo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Fulton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ounty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oard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ealth,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how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last,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on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conditions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950"/>
              </a:lnSpc>
              <a:spcBef>
                <a:spcPts val="41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69215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 and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Whole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irector.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650"/>
              </a:lnSpc>
              <a:spcBef>
                <a:spcPts val="45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tudents/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taff</a:t>
            </a:r>
            <a:r>
              <a:rPr sz="2000" b="1" i="1" spc="4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return</a:t>
            </a:r>
            <a:r>
              <a:rPr sz="2000" b="1" i="1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quarantine: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lvl="1" indent="-342900">
              <a:lnSpc>
                <a:spcPct val="100000"/>
              </a:lnSpc>
              <a:spcBef>
                <a:spcPts val="240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ithout testing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recei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result (test 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ccur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day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later)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12700" lvl="1" indent="-342900">
              <a:lnSpc>
                <a:spcPts val="2380"/>
              </a:lnSpc>
              <a:spcBef>
                <a:spcPts val="484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topping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antine,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iduals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ontinue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pto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da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sure.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457200" y="907883"/>
            <a:ext cx="11277600" cy="93955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r>
              <a:rPr lang="en-US" sz="2400" kern="0" spc="-35">
                <a:latin typeface="Arial"/>
                <a:cs typeface="Arial"/>
              </a:rPr>
              <a:t/>
            </a:r>
            <a:br>
              <a:rPr lang="en-US" sz="2400" kern="0" spc="-35">
                <a:latin typeface="Arial"/>
                <a:cs typeface="Arial"/>
              </a:rPr>
            </a:br>
            <a:r>
              <a:rPr lang="en-US" sz="2400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i="1" kern="0" spc="-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400" ker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en-US" sz="2400" kern="0" spc="-2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78167" y="1574728"/>
            <a:ext cx="9399234" cy="36830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9" y="1447800"/>
            <a:ext cx="9677400" cy="6435804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n-US" sz="28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How are positive cases or exposures reported? </a:t>
            </a:r>
            <a:endParaRPr lang="en-US" sz="28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Individuals who test positive for COVID OR who are exposed to a confirmed case should complete one of the links below for self-reporting:</a:t>
            </a:r>
            <a:endParaRPr lang="en-US" sz="24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Student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http://tinyAPS.com/?CovidStudentForm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Staff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http://tinyAPS.com/?CovidStaffForm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kern="0" spc="-3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kern="0" spc="-15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kern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lang="en-US" b="1" kern="0" spc="-5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12034520" cy="118654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2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289638"/>
              </p:ext>
            </p:extLst>
          </p:nvPr>
        </p:nvGraphicFramePr>
        <p:xfrm>
          <a:off x="457200" y="1165723"/>
          <a:ext cx="10588239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6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</a:rPr>
                        <a:t>CONDITION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AN ENTIRE CLASS IS QUARANTINED DUE TO COVID CASES/EXPOSURES (INCLUDING TEACHER)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virtual or building-level designee will be assigned to deliver instruction virtually.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​ONE OR MORE STUDENTS TEST POSITIVE FOR COVID ​(UNRELATED CASES)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OR MORE STUDENTS TEST POSITIVE FOR COVID WITH EXPOSURES TO OTHER STUDENTS WITHIN A CLASSROOM/​TEAM/GRADE LEVEL ​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school has positive cases in different classes where there are no exposures within the spaces these students occupied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A – one student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B – two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C – no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(Isolated cases throughout the building)</a:t>
                      </a:r>
                      <a:r>
                        <a:rPr lang="en-US" sz="1400" i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Teachers will make current academic work available virtually.  A teacher/tutor will provide after school tutoring for students absent during the quarantine period. ​Designated virtual teachers/tutors and number of tutorial sessions will be determined by school-level administration based on need.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virtual learning tutorial schedule will be developed by the school and implemented over the course of the quarantine period. ​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who complete virtual assignments will be marked present.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09757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6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6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05485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TESTS POSITIVE FOR COVID (NO EVIDENCE OF STUDENTS EXPOSURE) 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long-term substitute or building-level designee will be assigned to the teacher’s classroom.​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 substitute teacher plans will be used during the quarantine period for students affected. If the teacher is exposed and not ill, the teacher will provide instruction virtually. 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Whole School/District Closure due to COVID Outbreak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Entire school pivots to virtual learning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845</Words>
  <Application>Microsoft Office PowerPoint</Application>
  <PresentationFormat>Widescreen</PresentationFormat>
  <Paragraphs>92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Symbol</vt:lpstr>
      <vt:lpstr>Times New Roman</vt:lpstr>
      <vt:lpstr>New Theme</vt:lpstr>
      <vt:lpstr>2021–2022 Quarantine Guidance for COVID-19: Health, Safety and Instructional Plans  </vt:lpstr>
      <vt:lpstr>Day One APS: Division of Academics FY22 Health and Safety Guidelines </vt:lpstr>
      <vt:lpstr>Day One APS: Division of Academics FY22 Health and Safety Guidelines </vt:lpstr>
      <vt:lpstr>PowerPoint Presentation</vt:lpstr>
      <vt:lpstr>Day One APS: Division of Schools SY21-22 District Quarantine Instructional Guidance</vt:lpstr>
      <vt:lpstr>Day One APS: Division of Schools SY21-22 District Quarantine Instructional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Olive, Tiffany</cp:lastModifiedBy>
  <cp:revision>58</cp:revision>
  <cp:lastPrinted>2021-08-02T14:47:05Z</cp:lastPrinted>
  <dcterms:created xsi:type="dcterms:W3CDTF">2021-07-26T23:13:31Z</dcterms:created>
  <dcterms:modified xsi:type="dcterms:W3CDTF">2021-09-08T16:00:30Z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